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4" r:id="rId6"/>
    <p:sldId id="265" r:id="rId7"/>
    <p:sldId id="272" r:id="rId8"/>
    <p:sldId id="273" r:id="rId9"/>
    <p:sldId id="267" r:id="rId10"/>
    <p:sldId id="260" r:id="rId11"/>
    <p:sldId id="262" r:id="rId12"/>
    <p:sldId id="261" r:id="rId13"/>
    <p:sldId id="263" r:id="rId14"/>
    <p:sldId id="274" r:id="rId15"/>
    <p:sldId id="269" r:id="rId16"/>
    <p:sldId id="275" r:id="rId17"/>
    <p:sldId id="270" r:id="rId18"/>
    <p:sldId id="271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E4FF3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628" autoAdjust="0"/>
  </p:normalViewPr>
  <p:slideViewPr>
    <p:cSldViewPr>
      <p:cViewPr varScale="1">
        <p:scale>
          <a:sx n="65" d="100"/>
          <a:sy n="65" d="100"/>
        </p:scale>
        <p:origin x="-1296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A6FBB3A-8C65-46D9-8E56-ECD8AF7111D3}" type="datetimeFigureOut">
              <a:rPr lang="en-US"/>
              <a:pPr>
                <a:defRPr/>
              </a:pPr>
              <a:t>4/11/2012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709BC5B-C98B-4490-B6E0-1778614EB2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37F020-69AD-4A79-B5EA-845B5EA1321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182C21-4EAD-4731-B681-3CAD4EC49CB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197DCB-BB8F-4D67-B895-73650570EA5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EF8F21-674D-413C-A605-94901F47785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CE6903-277D-4582-B4FC-C518C1F9239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E9AB55-76A1-484B-AF6E-DEE0785E1EB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800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5C6C0E-C562-4DD9-B48C-B673EA5BF27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b="1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72BFC2-3B29-4A23-9380-C64D133CF65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1E80C0-6141-4B98-BB8F-296955A99DF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1A7DFA-D679-454A-97E9-80A199EE396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E18F66-A185-4828-A7A5-D62BB1348EC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BAF0D2-74D8-4D2B-808A-588A789E5E8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84067-83D8-4DE1-863B-5B0343603D66}" type="datetimeFigureOut">
              <a:rPr lang="en-US"/>
              <a:pPr>
                <a:defRPr/>
              </a:pPr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C4C8B-F8AD-4842-B6F9-853EB66B85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4DEB7-1C9C-47AD-96D8-81EEAF8B4968}" type="datetimeFigureOut">
              <a:rPr lang="en-US"/>
              <a:pPr>
                <a:defRPr/>
              </a:pPr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6182F-249F-4A9E-95A6-3FF0854B53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8C976-F853-4581-B08D-8FF48F56C46B}" type="datetimeFigureOut">
              <a:rPr lang="en-US"/>
              <a:pPr>
                <a:defRPr/>
              </a:pPr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555CF-63A6-4404-A4F4-73D1BCB96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AA0C0-EA9E-4FFA-A7FB-988A07ED6714}" type="datetimeFigureOut">
              <a:rPr lang="en-US"/>
              <a:pPr>
                <a:defRPr/>
              </a:pPr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A59E5-B232-427D-9BF3-763F838348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59319-567B-424C-80D1-D390545EEEB0}" type="datetimeFigureOut">
              <a:rPr lang="en-US"/>
              <a:pPr>
                <a:defRPr/>
              </a:pPr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79CB4-E8E1-453C-AB4D-761BDEF42C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8F9C0-108F-4402-BE9D-93B50556886C}" type="datetimeFigureOut">
              <a:rPr lang="en-US"/>
              <a:pPr>
                <a:defRPr/>
              </a:pPr>
              <a:t>4/11/2012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BC272-7EBE-4EFE-BEC5-7A4014670E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DF7C1-870F-4284-BB9C-8B6048C510CC}" type="datetimeFigureOut">
              <a:rPr lang="en-US"/>
              <a:pPr>
                <a:defRPr/>
              </a:pPr>
              <a:t>4/11/2012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DE476-8694-4442-BDD3-526909885E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2F0E4-5993-4F53-A284-BC1ACADB1030}" type="datetimeFigureOut">
              <a:rPr lang="en-US"/>
              <a:pPr>
                <a:defRPr/>
              </a:pPr>
              <a:t>4/11/2012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162CE-0083-40E4-9DF7-FC76690504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C09CC-7407-41B2-87D9-4ECAAAC871C3}" type="datetimeFigureOut">
              <a:rPr lang="en-US"/>
              <a:pPr>
                <a:defRPr/>
              </a:pPr>
              <a:t>4/11/2012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C6E13-9087-48D7-AC61-6590BB21A6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D7F5A-D9BE-4C3C-9889-0C4BBCBC1B58}" type="datetimeFigureOut">
              <a:rPr lang="en-US"/>
              <a:pPr>
                <a:defRPr/>
              </a:pPr>
              <a:t>4/11/2012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E8F0A-C4D2-4DC7-9F21-3E3F5D3FC4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CB591-B4DA-4A3F-A9FD-69B5FA2F6D3F}" type="datetimeFigureOut">
              <a:rPr lang="en-US"/>
              <a:pPr>
                <a:defRPr/>
              </a:pPr>
              <a:t>4/11/2012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07E76-0D5C-4828-80CA-E90540F81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F5FA1D-32DD-4B28-BA0A-FF661051C142}" type="datetimeFigureOut">
              <a:rPr lang="en-US"/>
              <a:pPr>
                <a:defRPr/>
              </a:pPr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FB98AE-07B0-4ACE-81DD-11AED1FD16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://en.wikipedia.org/wiki/File:Checkmark.pn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ankler.com.au/2011/12/14/nasa-osiris-rex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Gantt_chart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hrisastro.webnode.com/news/another-week-of-space-related-events-from-around-the-world-and-in-orbit-/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niversetoday.com/85953/nasa-selects-osiris-rex-as-first-us-asteroid-sampling-mission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ews.nationalgeographic.com/news/2010/08/100806-science-space-asteroid-impact-earth-osiris-rq36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rera.mi.astro.it/sormano/spacecrafts/osiris-re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315200" y="30017"/>
            <a:ext cx="1600200" cy="1933380"/>
          </a:xfrm>
          <a:prstGeom prst="rect">
            <a:avLst/>
          </a:prstGeom>
          <a:noFill/>
          <a:effectLst>
            <a:reflection endPos="65000" dist="50800" dir="5400000" sy="-100000" algn="bl" rotWithShape="0"/>
          </a:effectLst>
          <a:extLst>
            <a:ext uri="{909E8E84-426E-40DD-AFC4-6F175D3DCCD1}"/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63738"/>
            <a:ext cx="77724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</a:rPr>
              <a:t>OSIRIS-</a:t>
            </a:r>
            <a:r>
              <a:rPr lang="en-US" dirty="0" err="1" smtClean="0">
                <a:solidFill>
                  <a:srgbClr val="FFFF00"/>
                </a:solidFill>
              </a:rPr>
              <a:t>REx</a:t>
            </a:r>
            <a:r>
              <a:rPr lang="en-US" dirty="0" smtClean="0">
                <a:solidFill>
                  <a:srgbClr val="FFFF00"/>
                </a:solidFill>
              </a:rPr>
              <a:t> Asteroid Sample Return (NASA New Frontiers Program)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657600"/>
            <a:ext cx="8610600" cy="19812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</a:rPr>
              <a:t>Mentors: Mr. Christopher Shinohara and Mr. Anthony Ferro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</a:rPr>
              <a:t>Interns: Ina </a:t>
            </a:r>
            <a:r>
              <a:rPr lang="en-US" sz="2400" dirty="0" err="1" smtClean="0">
                <a:solidFill>
                  <a:schemeClr val="tx1">
                    <a:lumMod val="85000"/>
                  </a:schemeClr>
                </a:solidFill>
              </a:rPr>
              <a:t>Kundu</a:t>
            </a:r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</a:rPr>
              <a:t> and Amanda Duron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</a:rPr>
              <a:t>Arizona Space Grant Consortium, University of Arizona, Tucson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</a:rPr>
              <a:t>April 21</a:t>
            </a:r>
            <a:r>
              <a:rPr lang="en-US" sz="2400" baseline="30000" dirty="0" smtClean="0">
                <a:solidFill>
                  <a:schemeClr val="tx1">
                    <a:lumMod val="85000"/>
                  </a:schemeClr>
                </a:solidFill>
              </a:rPr>
              <a:t>st,</a:t>
            </a:r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</a:rPr>
              <a:t> 2012</a:t>
            </a:r>
          </a:p>
        </p:txBody>
      </p:sp>
      <p:pic>
        <p:nvPicPr>
          <p:cNvPr id="14340" name="Picture 3" descr="ua_logo_l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5562600"/>
            <a:ext cx="1447800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 descr="nasa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5562600"/>
            <a:ext cx="1289050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5" descr="AZSGC_sunset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210" t="2715" r="13370" b="1530"/>
          <a:stretch>
            <a:fillRect/>
          </a:stretch>
        </p:blipFill>
        <p:spPr bwMode="auto">
          <a:xfrm>
            <a:off x="8305800" y="5486400"/>
            <a:ext cx="765175" cy="13128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Current Status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458788" y="1295400"/>
            <a:ext cx="8229600" cy="5181600"/>
          </a:xfrm>
        </p:spPr>
        <p:txBody>
          <a:bodyPr/>
          <a:lstStyle/>
          <a:p>
            <a:pPr eaLnBrk="1" hangingPunct="1"/>
            <a:r>
              <a:rPr lang="en-US" smtClean="0"/>
              <a:t>In March 2012, scientists discussed the details of the mission’s operations </a:t>
            </a:r>
          </a:p>
          <a:p>
            <a:pPr eaLnBrk="1" hangingPunct="1"/>
            <a:r>
              <a:rPr lang="en-US" smtClean="0"/>
              <a:t>Currently in Phase B of 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	the mission</a:t>
            </a:r>
          </a:p>
          <a:p>
            <a:pPr eaLnBrk="1" hangingPunct="1"/>
            <a:r>
              <a:rPr lang="en-US" smtClean="0"/>
              <a:t>At the end of March, 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	System Definition Reviews 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	(SDRs) began, 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	continuing throughout April</a:t>
            </a:r>
          </a:p>
          <a:p>
            <a:pPr eaLnBrk="1" hangingPunct="1"/>
            <a:endParaRPr lang="en-US" smtClean="0"/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3"/>
          <a:srcRect t="2" b="732"/>
          <a:stretch>
            <a:fillRect/>
          </a:stretch>
        </p:blipFill>
        <p:spPr bwMode="auto">
          <a:xfrm rot="-565779">
            <a:off x="5919788" y="2362200"/>
            <a:ext cx="2743200" cy="272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5715000" y="5360988"/>
            <a:ext cx="3305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solidFill>
                  <a:schemeClr val="accent1"/>
                </a:solidFill>
                <a:latin typeface="Calibri" pitchFamily="34" charset="0"/>
              </a:rPr>
              <a:t>http://www.offthewallproject.org/2011/05/30/current-status-of-the-otwp-53011/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Current Status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458788" y="1295400"/>
            <a:ext cx="8229600" cy="4724400"/>
          </a:xfrm>
        </p:spPr>
        <p:txBody>
          <a:bodyPr/>
          <a:lstStyle/>
          <a:p>
            <a:pPr eaLnBrk="1" hangingPunct="1"/>
            <a:r>
              <a:rPr lang="en-US" sz="2600" smtClean="0"/>
              <a:t>SDR for each instrument</a:t>
            </a:r>
          </a:p>
          <a:p>
            <a:pPr eaLnBrk="1" hangingPunct="1"/>
            <a:r>
              <a:rPr lang="en-US" sz="2600" smtClean="0"/>
              <a:t>Instrument SDRs lead to Mission Definition Review (MDR) in May </a:t>
            </a:r>
          </a:p>
          <a:p>
            <a:pPr eaLnBrk="1" hangingPunct="1"/>
            <a:endParaRPr lang="en-US" sz="2600" smtClean="0"/>
          </a:p>
          <a:p>
            <a:pPr eaLnBrk="1" hangingPunct="1">
              <a:buFont typeface="Arial" charset="0"/>
              <a:buNone/>
            </a:pPr>
            <a:endParaRPr lang="en-US" sz="2600" smtClean="0"/>
          </a:p>
          <a:p>
            <a:pPr eaLnBrk="1" hangingPunct="1">
              <a:buFont typeface="Arial" charset="0"/>
              <a:buNone/>
            </a:pPr>
            <a:endParaRPr lang="en-US" sz="2600" smtClean="0"/>
          </a:p>
          <a:p>
            <a:pPr eaLnBrk="1" hangingPunct="1">
              <a:buFont typeface="Arial" charset="0"/>
              <a:buNone/>
            </a:pPr>
            <a:endParaRPr lang="en-US" sz="2600" smtClean="0"/>
          </a:p>
          <a:p>
            <a:pPr eaLnBrk="1" hangingPunct="1"/>
            <a:r>
              <a:rPr lang="en-US" sz="2600" smtClean="0"/>
              <a:t>SDRs are critical for NASA’s Systems Engineering </a:t>
            </a:r>
          </a:p>
          <a:p>
            <a:pPr eaLnBrk="1" hangingPunct="1">
              <a:buFont typeface="Arial" charset="0"/>
              <a:buNone/>
            </a:pPr>
            <a:r>
              <a:rPr lang="en-US" sz="2600" smtClean="0"/>
              <a:t>	Process to ensure the mission is a success </a:t>
            </a:r>
          </a:p>
          <a:p>
            <a:pPr eaLnBrk="1" hangingPunct="1"/>
            <a:r>
              <a:rPr lang="en-US" sz="2600" smtClean="0"/>
              <a:t>They are one of the key checkpoints </a:t>
            </a:r>
          </a:p>
          <a:p>
            <a:pPr eaLnBrk="1" hangingPunct="1">
              <a:buFont typeface="Arial" charset="0"/>
              <a:buNone/>
            </a:pPr>
            <a:r>
              <a:rPr lang="en-US" sz="2600" smtClean="0"/>
              <a:t>	during </a:t>
            </a:r>
            <a:r>
              <a:rPr lang="en-US" sz="2600" i="1" smtClean="0"/>
              <a:t>Formulation</a:t>
            </a:r>
          </a:p>
        </p:txBody>
      </p:sp>
      <p:pic>
        <p:nvPicPr>
          <p:cNvPr id="31747" name="Picture 4" descr="http://upload.wikimedia.org/wikipedia/en/5/5a/Checkmar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4419600"/>
            <a:ext cx="2247900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Rectangle 17"/>
          <p:cNvSpPr>
            <a:spLocks noChangeArrowheads="1"/>
          </p:cNvSpPr>
          <p:nvPr/>
        </p:nvSpPr>
        <p:spPr bwMode="auto">
          <a:xfrm>
            <a:off x="6553200" y="6324600"/>
            <a:ext cx="2286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latin typeface="Calibri" pitchFamily="34" charset="0"/>
                <a:hlinkClick r:id="rId4"/>
              </a:rPr>
              <a:t>http://en.wikipedia.org/wiki/File:Checkmark.png</a:t>
            </a:r>
            <a:endParaRPr lang="en-US" sz="800">
              <a:latin typeface="Calibri" pitchFamily="34" charset="0"/>
            </a:endParaRPr>
          </a:p>
        </p:txBody>
      </p:sp>
      <p:pic>
        <p:nvPicPr>
          <p:cNvPr id="31749" name="Picture 4"/>
          <p:cNvPicPr>
            <a:picLocks noChangeAspect="1" noChangeArrowheads="1"/>
          </p:cNvPicPr>
          <p:nvPr/>
        </p:nvPicPr>
        <p:blipFill>
          <a:blip r:embed="rId5"/>
          <a:srcRect l="8885" t="7771" r="9380" b="5540"/>
          <a:stretch>
            <a:fillRect/>
          </a:stretch>
        </p:blipFill>
        <p:spPr bwMode="auto">
          <a:xfrm>
            <a:off x="3738563" y="2322513"/>
            <a:ext cx="1976437" cy="209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Rectangle 3"/>
          <p:cNvSpPr>
            <a:spLocks noChangeArrowheads="1"/>
          </p:cNvSpPr>
          <p:nvPr/>
        </p:nvSpPr>
        <p:spPr bwMode="auto">
          <a:xfrm>
            <a:off x="5795963" y="3967163"/>
            <a:ext cx="22860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solidFill>
                  <a:schemeClr val="accent1"/>
                </a:solidFill>
                <a:latin typeface="Calibri" pitchFamily="34" charset="0"/>
              </a:rPr>
              <a:t>http://i.istockimg.com/file_thumbview_approve/17963123/2/stock-photo-17963123-may-2012-calendar.jpg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Next Steps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458788" y="1371600"/>
            <a:ext cx="8229600" cy="5105400"/>
          </a:xfrm>
        </p:spPr>
        <p:txBody>
          <a:bodyPr/>
          <a:lstStyle/>
          <a:p>
            <a:pPr eaLnBrk="1" hangingPunct="1"/>
            <a:r>
              <a:rPr lang="en-US" smtClean="0"/>
              <a:t>Finalize for Preliminary Design Review (PDR) in March 2013</a:t>
            </a:r>
          </a:p>
          <a:p>
            <a:pPr eaLnBrk="1" hangingPunct="1"/>
            <a:r>
              <a:rPr lang="en-US" smtClean="0"/>
              <a:t>After the transition to </a:t>
            </a:r>
          </a:p>
          <a:p>
            <a:pPr eaLnBrk="1" hangingPunct="1">
              <a:buFont typeface="Arial" charset="0"/>
              <a:buNone/>
            </a:pPr>
            <a:r>
              <a:rPr lang="en-US" i="1" smtClean="0"/>
              <a:t>	Implementation</a:t>
            </a:r>
            <a:r>
              <a:rPr lang="en-US" smtClean="0"/>
              <a:t>, designs 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	are finalized and 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	spacecraft assembly 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	begins for final 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	launch in 2016</a:t>
            </a:r>
          </a:p>
          <a:p>
            <a:pPr eaLnBrk="1" hangingPunct="1"/>
            <a:endParaRPr lang="en-US" smtClean="0"/>
          </a:p>
        </p:txBody>
      </p:sp>
      <p:pic>
        <p:nvPicPr>
          <p:cNvPr id="33795" name="Picture 2" descr="http://www.cankler.com.au/wp-content/uploads/2011/12/NASA-Stardust-Rendering.jpg"/>
          <p:cNvPicPr>
            <a:picLocks noChangeAspect="1" noChangeArrowheads="1"/>
          </p:cNvPicPr>
          <p:nvPr/>
        </p:nvPicPr>
        <p:blipFill>
          <a:blip r:embed="rId3"/>
          <a:srcRect t="5556" b="2779"/>
          <a:stretch>
            <a:fillRect/>
          </a:stretch>
        </p:blipFill>
        <p:spPr bwMode="auto">
          <a:xfrm>
            <a:off x="5105400" y="2895600"/>
            <a:ext cx="36988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Rectangle 7"/>
          <p:cNvSpPr>
            <a:spLocks noChangeArrowheads="1"/>
          </p:cNvSpPr>
          <p:nvPr/>
        </p:nvSpPr>
        <p:spPr bwMode="auto">
          <a:xfrm>
            <a:off x="5562600" y="5486400"/>
            <a:ext cx="2819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latin typeface="Calibri" pitchFamily="34" charset="0"/>
                <a:hlinkClick r:id="rId4"/>
              </a:rPr>
              <a:t>http://www.cankler.com.au/2011/12/14/nasa-osiris-rex/</a:t>
            </a:r>
            <a:endParaRPr lang="en-US" sz="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Importance of MS Project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Master Schedule maintained by Sr. Planning Specialist to merge the schedules for different systems</a:t>
            </a:r>
          </a:p>
          <a:p>
            <a:pPr eaLnBrk="1" hangingPunct="1"/>
            <a:r>
              <a:rPr lang="en-US" smtClean="0"/>
              <a:t>Track milestones to ensure mission is going as scheduled (Milestone Chart)</a:t>
            </a:r>
          </a:p>
          <a:p>
            <a:pPr eaLnBrk="1" hangingPunct="1"/>
            <a:r>
              <a:rPr lang="en-US" smtClean="0"/>
              <a:t>Rolling Wave Phenomenon Observed</a:t>
            </a:r>
          </a:p>
        </p:txBody>
      </p:sp>
      <p:pic>
        <p:nvPicPr>
          <p:cNvPr id="35843" name="Picture 2" descr="http://upload.wikimedia.org/wikipedia/en/7/73/Pert_example_gantt_char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4876800"/>
            <a:ext cx="73723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Rectangle 7"/>
          <p:cNvSpPr>
            <a:spLocks noChangeArrowheads="1"/>
          </p:cNvSpPr>
          <p:nvPr/>
        </p:nvSpPr>
        <p:spPr bwMode="auto">
          <a:xfrm>
            <a:off x="2438400" y="6488113"/>
            <a:ext cx="19177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latin typeface="Calibri" pitchFamily="34" charset="0"/>
                <a:hlinkClick r:id="rId4"/>
              </a:rPr>
              <a:t>http://en.wikipedia.org/wiki/Gantt_chart</a:t>
            </a:r>
            <a:endParaRPr lang="en-US" sz="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Systems Information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System administration</a:t>
            </a:r>
          </a:p>
          <a:p>
            <a:pPr eaLnBrk="1" hangingPunct="1"/>
            <a:r>
              <a:rPr lang="en-US" smtClean="0"/>
              <a:t>Networks</a:t>
            </a:r>
          </a:p>
          <a:p>
            <a:pPr eaLnBrk="1" hangingPunct="1"/>
            <a:r>
              <a:rPr lang="en-US" smtClean="0"/>
              <a:t>Maintenance</a:t>
            </a:r>
          </a:p>
          <a:p>
            <a:pPr eaLnBrk="1" hangingPunct="1"/>
            <a:r>
              <a:rPr lang="en-US" smtClean="0"/>
              <a:t>Visualization</a:t>
            </a:r>
          </a:p>
          <a:p>
            <a:pPr lvl="1" eaLnBrk="1" hangingPunct="1">
              <a:buFont typeface="Courier New" pitchFamily="49" charset="0"/>
              <a:buChar char="o"/>
            </a:pPr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37891" name="Picture 3" descr="ua_logo_l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5562600"/>
            <a:ext cx="1447800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 descr="nasa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5562600"/>
            <a:ext cx="1289050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 descr="AZSGC_sunset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210" t="2715" r="13370" b="1530"/>
          <a:stretch>
            <a:fillRect/>
          </a:stretch>
        </p:blipFill>
        <p:spPr bwMode="auto">
          <a:xfrm>
            <a:off x="8305800" y="5486400"/>
            <a:ext cx="765175" cy="13128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37894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0600" y="1600200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TextBox 7"/>
          <p:cNvSpPr txBox="1">
            <a:spLocks noChangeArrowheads="1"/>
          </p:cNvSpPr>
          <p:nvPr/>
        </p:nvSpPr>
        <p:spPr bwMode="auto">
          <a:xfrm>
            <a:off x="3821113" y="4038600"/>
            <a:ext cx="4975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/>
                </a:solidFill>
                <a:latin typeface="Calibri" pitchFamily="34" charset="0"/>
              </a:rPr>
              <a:t>http://osiris-rex.lpl.arizona.edu/images/news2.png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Systems Information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Security provisions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en-US" smtClean="0"/>
              <a:t>Telecommunications systems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en-US" smtClean="0"/>
              <a:t>Software (Control of Spacecraft)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en-US" smtClean="0"/>
              <a:t>Analysis of data</a:t>
            </a:r>
          </a:p>
          <a:p>
            <a:pPr eaLnBrk="1" hangingPunct="1"/>
            <a:endParaRPr lang="en-US" smtClean="0"/>
          </a:p>
        </p:txBody>
      </p:sp>
      <p:pic>
        <p:nvPicPr>
          <p:cNvPr id="39939" name="Picture 3" descr="ua_logo_l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5562600"/>
            <a:ext cx="1447800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 descr="nasa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5562600"/>
            <a:ext cx="1289050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 descr="AZSGC_sunset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210" t="2715" r="13370" b="1530"/>
          <a:stretch>
            <a:fillRect/>
          </a:stretch>
        </p:blipFill>
        <p:spPr bwMode="auto">
          <a:xfrm>
            <a:off x="8305800" y="5486400"/>
            <a:ext cx="765175" cy="13128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Summary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1987" name="Picture 3" descr="ua_logo_l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5562600"/>
            <a:ext cx="1447800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 descr="nasa-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5562600"/>
            <a:ext cx="1289050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 descr="AZSGC_sunset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210" t="2715" r="13370" b="1530"/>
          <a:stretch>
            <a:fillRect/>
          </a:stretch>
        </p:blipFill>
        <p:spPr bwMode="auto">
          <a:xfrm>
            <a:off x="8305800" y="5486400"/>
            <a:ext cx="765175" cy="13128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A Special Thank You To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mtClean="0"/>
              <a:t>The Lunar and Planetary Department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mtClean="0"/>
              <a:t>The University of Arizona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mtClean="0"/>
              <a:t>The team at Michael Drake Building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mtClean="0"/>
              <a:t>Arizona Space Grant Consortium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mtClean="0"/>
              <a:t>Mr. James Rogers and Mr. Zachary Dolch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mtClean="0"/>
              <a:t>And of course our mentors!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mtClean="0"/>
          </a:p>
        </p:txBody>
      </p:sp>
      <p:pic>
        <p:nvPicPr>
          <p:cNvPr id="43011" name="Picture 3" descr="ua_logo_l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5562600"/>
            <a:ext cx="1447800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4" descr="nasa-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5562600"/>
            <a:ext cx="1289050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5" descr="AZSGC_sunset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210" t="2715" r="13370" b="1530"/>
          <a:stretch>
            <a:fillRect/>
          </a:stretch>
        </p:blipFill>
        <p:spPr bwMode="auto">
          <a:xfrm>
            <a:off x="8305800" y="5486400"/>
            <a:ext cx="765175" cy="13128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THANK YOU!</a:t>
            </a:r>
          </a:p>
        </p:txBody>
      </p:sp>
      <p:pic>
        <p:nvPicPr>
          <p:cNvPr id="44034" name="Picture 4" descr="ua_logo_l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5562600"/>
            <a:ext cx="1447800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5" descr="nasa-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8" y="201613"/>
            <a:ext cx="1544637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6" descr="AZSGC_sunset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210" t="2715" r="13370" b="1530"/>
          <a:stretch>
            <a:fillRect/>
          </a:stretch>
        </p:blipFill>
        <p:spPr bwMode="auto">
          <a:xfrm>
            <a:off x="8305800" y="5486400"/>
            <a:ext cx="765175" cy="13128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www.brera.mi.astro.it/sormano/spacecrafts/osiris-rex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367681" y="228600"/>
            <a:ext cx="1600200" cy="1933380"/>
          </a:xfrm>
          <a:prstGeom prst="rect">
            <a:avLst/>
          </a:prstGeom>
          <a:noFill/>
          <a:effectLst>
            <a:reflection endPos="65000" dist="50800" dir="5400000" sy="-100000" algn="bl" rotWithShape="0"/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Overview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OSIRIS-REx?</a:t>
            </a:r>
          </a:p>
          <a:p>
            <a:pPr eaLnBrk="1" hangingPunct="1"/>
            <a:r>
              <a:rPr lang="en-US" smtClean="0"/>
              <a:t>The Mission</a:t>
            </a:r>
          </a:p>
          <a:p>
            <a:pPr eaLnBrk="1" hangingPunct="1"/>
            <a:r>
              <a:rPr lang="en-US" smtClean="0"/>
              <a:t>Current Status</a:t>
            </a:r>
          </a:p>
          <a:p>
            <a:pPr eaLnBrk="1" hangingPunct="1"/>
            <a:r>
              <a:rPr lang="en-US" smtClean="0"/>
              <a:t>Next Steps</a:t>
            </a:r>
          </a:p>
          <a:p>
            <a:pPr eaLnBrk="1" hangingPunct="1"/>
            <a:r>
              <a:rPr lang="en-US" smtClean="0"/>
              <a:t>Systems Information</a:t>
            </a:r>
          </a:p>
          <a:p>
            <a:pPr eaLnBrk="1" hangingPunct="1"/>
            <a:endParaRPr lang="en-US" smtClean="0"/>
          </a:p>
        </p:txBody>
      </p:sp>
      <p:pic>
        <p:nvPicPr>
          <p:cNvPr id="15363" name="Picture 3" descr="ua_logo_l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6863" y="5684838"/>
            <a:ext cx="1303337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nasa-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67188" y="5672138"/>
            <a:ext cx="1160462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AZSGC_sunset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210" t="2715" r="13370" b="1530"/>
          <a:stretch>
            <a:fillRect/>
          </a:stretch>
        </p:blipFill>
        <p:spPr bwMode="auto">
          <a:xfrm>
            <a:off x="8382000" y="5616575"/>
            <a:ext cx="688975" cy="11826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5366" name="Picture 4" descr="http://files.chrisastro.webnode.com/200004206-63b1664aab/IMG_298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1676400"/>
            <a:ext cx="38957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4572000" y="4648200"/>
            <a:ext cx="4572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latin typeface="Calibri" pitchFamily="34" charset="0"/>
                <a:hlinkClick r:id="rId6"/>
              </a:rPr>
              <a:t>http://chrisastro.webnode.com/news/another-week-of-space-related-events-from-around-the-world-and-in-orbit-/</a:t>
            </a:r>
            <a:endParaRPr lang="en-US" sz="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What is OSIRIS-REx?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788" y="1371600"/>
            <a:ext cx="8229600" cy="50292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Origins</a:t>
            </a:r>
            <a:r>
              <a:rPr lang="en-US" dirty="0"/>
              <a:t>, Spectral Interpretation, Resource Identification, and Security Regolith Explorer (</a:t>
            </a:r>
            <a:r>
              <a:rPr lang="en-US" dirty="0" smtClean="0"/>
              <a:t>OSIRIS-</a:t>
            </a:r>
            <a:r>
              <a:rPr lang="en-US" dirty="0" err="1" smtClean="0"/>
              <a:t>REx</a:t>
            </a:r>
            <a:r>
              <a:rPr lang="en-US" dirty="0" smtClean="0"/>
              <a:t>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 planetary science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	mission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Part of NASA’s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	New Frontier Program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</a:t>
            </a:r>
            <a:r>
              <a:rPr lang="en-US" dirty="0"/>
              <a:t>mission is a 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	collaboration </a:t>
            </a:r>
            <a:r>
              <a:rPr lang="en-US" dirty="0"/>
              <a:t> </a:t>
            </a:r>
          </a:p>
        </p:txBody>
      </p:sp>
      <p:pic>
        <p:nvPicPr>
          <p:cNvPr id="16387" name="Picture 2" descr="http://www.universetoday.com/wp-content/uploads/2011/05/552552main_OSIRIS_Cover_Im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590800"/>
            <a:ext cx="37496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7"/>
          <p:cNvSpPr txBox="1">
            <a:spLocks noChangeArrowheads="1"/>
          </p:cNvSpPr>
          <p:nvPr/>
        </p:nvSpPr>
        <p:spPr bwMode="auto">
          <a:xfrm>
            <a:off x="4495800" y="5791200"/>
            <a:ext cx="43973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latin typeface="Calibri" pitchFamily="34" charset="0"/>
                <a:hlinkClick r:id="rId4"/>
              </a:rPr>
              <a:t>http://www.universetoday.com/85953/nasa-selects-osiris-rex-as-first-us-asteroid-sampling-mission/</a:t>
            </a:r>
            <a:endParaRPr lang="en-US" sz="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The 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788" y="1295400"/>
            <a:ext cx="8229600" cy="53340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14-year mission: May 2011 through 2025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Spacecraft scheduled to launch on September 20, 2016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Travel to asteroid will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	take 3 years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Surface of asteroid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	will be mapped for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	6 months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Sample returns to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	Earth for analysis in 2023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pic>
        <p:nvPicPr>
          <p:cNvPr id="18435" name="Picture 2" descr="http://images.nationalgeographic.com/wpf/media-live/photos/000/243/cache/osiris-nasa-mission-asteroid_24306_600x4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362200"/>
            <a:ext cx="4141788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7"/>
          <p:cNvSpPr>
            <a:spLocks noChangeArrowheads="1"/>
          </p:cNvSpPr>
          <p:nvPr/>
        </p:nvSpPr>
        <p:spPr bwMode="auto">
          <a:xfrm>
            <a:off x="4800600" y="5562600"/>
            <a:ext cx="4191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latin typeface="Calibri" pitchFamily="34" charset="0"/>
                <a:hlinkClick r:id="rId4"/>
              </a:rPr>
              <a:t>http://news.nationalgeographic.com/news/2010/08/100806-science-space-asteroid-impact-earth-osiris-rq36/</a:t>
            </a:r>
            <a:endParaRPr lang="en-US" sz="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Objectives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Collect the first U.S. asteroid samples</a:t>
            </a:r>
          </a:p>
          <a:p>
            <a:pPr eaLnBrk="1" hangingPunct="1"/>
            <a:r>
              <a:rPr lang="en-US" smtClean="0"/>
              <a:t>Map the surface of asteroid 1999 RQ36</a:t>
            </a:r>
          </a:p>
          <a:p>
            <a:pPr eaLnBrk="1" hangingPunct="1"/>
            <a:r>
              <a:rPr lang="en-US" smtClean="0"/>
              <a:t>Examine its composition</a:t>
            </a:r>
          </a:p>
          <a:p>
            <a:pPr eaLnBrk="1" hangingPunct="1"/>
            <a:r>
              <a:rPr lang="en-US" smtClean="0"/>
              <a:t>Explore its regolith</a:t>
            </a:r>
          </a:p>
          <a:p>
            <a:pPr eaLnBrk="1" hangingPunct="1"/>
            <a:r>
              <a:rPr lang="en-US" smtClean="0"/>
              <a:t>Observe its orbit</a:t>
            </a:r>
          </a:p>
          <a:p>
            <a:pPr eaLnBrk="1" hangingPunct="1"/>
            <a:r>
              <a:rPr lang="en-US" smtClean="0"/>
              <a:t>Return samples to Earth</a:t>
            </a:r>
          </a:p>
        </p:txBody>
      </p:sp>
      <p:pic>
        <p:nvPicPr>
          <p:cNvPr id="20483" name="Picture 3" descr="ua_logo_l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5562600"/>
            <a:ext cx="1447800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nasa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5562600"/>
            <a:ext cx="1289050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AZSGC_sunset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210" t="2715" r="13370" b="1530"/>
          <a:stretch>
            <a:fillRect/>
          </a:stretch>
        </p:blipFill>
        <p:spPr bwMode="auto">
          <a:xfrm>
            <a:off x="8305800" y="5486400"/>
            <a:ext cx="765175" cy="13128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Asteroid 1999 RQ36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125" y="1524000"/>
            <a:ext cx="409575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2300288" y="6362700"/>
            <a:ext cx="45434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accent1"/>
                </a:solidFill>
                <a:latin typeface="Calibri" pitchFamily="34" charset="0"/>
              </a:rPr>
              <a:t>http://osiris-rex.lpl.arizona.edu/faq.html#faq5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Spacecraft</a:t>
            </a:r>
          </a:p>
        </p:txBody>
      </p:sp>
      <p:pic>
        <p:nvPicPr>
          <p:cNvPr id="2355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40930" r="-40930"/>
          <a:stretch>
            <a:fillRect/>
          </a:stretch>
        </p:blipFill>
        <p:spPr>
          <a:xfrm>
            <a:off x="17463" y="1295400"/>
            <a:ext cx="9285287" cy="5105400"/>
          </a:xfrm>
        </p:spPr>
      </p:pic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2209800" y="6488113"/>
            <a:ext cx="50847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/>
                </a:solidFill>
                <a:latin typeface="Calibri" pitchFamily="34" charset="0"/>
              </a:rPr>
              <a:t>http://osiris-rex.lpl.arizona.edu/images/osirisrex.jpg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Instruments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810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295400"/>
            <a:ext cx="800576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1981200" y="6488113"/>
            <a:ext cx="58086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accent1"/>
                </a:solidFill>
                <a:latin typeface="Calibri" pitchFamily="34" charset="0"/>
              </a:rPr>
              <a:t>http://osiris-rex.lpl.arizona.edu/sp_instruments.html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Significance of Results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Deep space exploration</a:t>
            </a:r>
          </a:p>
          <a:p>
            <a:pPr eaLnBrk="1" hangingPunct="1"/>
            <a:r>
              <a:rPr lang="en-US" smtClean="0"/>
              <a:t>Birth of the Solar System</a:t>
            </a:r>
          </a:p>
          <a:p>
            <a:pPr eaLnBrk="1" hangingPunct="1"/>
            <a:r>
              <a:rPr lang="en-US" smtClean="0"/>
              <a:t>Planet formation</a:t>
            </a:r>
          </a:p>
          <a:p>
            <a:pPr eaLnBrk="1" hangingPunct="1"/>
            <a:r>
              <a:rPr lang="en-US" smtClean="0"/>
              <a:t>Origins of life</a:t>
            </a:r>
          </a:p>
          <a:p>
            <a:pPr eaLnBrk="1" hangingPunct="1"/>
            <a:r>
              <a:rPr lang="en-US" smtClean="0"/>
              <a:t>Orbits of asteroid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27651" name="Picture 3" descr="ua_logo_l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5562600"/>
            <a:ext cx="1447800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nasa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5562600"/>
            <a:ext cx="1289050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AZSGC_sunset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210" t="2715" r="13370" b="1530"/>
          <a:stretch>
            <a:fillRect/>
          </a:stretch>
        </p:blipFill>
        <p:spPr bwMode="auto">
          <a:xfrm>
            <a:off x="8305800" y="5486400"/>
            <a:ext cx="765175" cy="13128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393</Words>
  <Application>Microsoft Office PowerPoint</Application>
  <PresentationFormat>On-screen Show (4:3)</PresentationFormat>
  <Paragraphs>119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Courier New</vt:lpstr>
      <vt:lpstr>Wingdings</vt:lpstr>
      <vt:lpstr>Office Theme</vt:lpstr>
      <vt:lpstr>OSIRIS-REx Asteroid Sample Return (NASA New Frontiers Program)</vt:lpstr>
      <vt:lpstr>Overview</vt:lpstr>
      <vt:lpstr>What is OSIRIS-REx?</vt:lpstr>
      <vt:lpstr>The Mission</vt:lpstr>
      <vt:lpstr>Objectives</vt:lpstr>
      <vt:lpstr>Asteroid 1999 RQ36</vt:lpstr>
      <vt:lpstr>Spacecraft</vt:lpstr>
      <vt:lpstr>Instruments</vt:lpstr>
      <vt:lpstr>Significance of Results</vt:lpstr>
      <vt:lpstr>Current Status</vt:lpstr>
      <vt:lpstr>Current Status</vt:lpstr>
      <vt:lpstr>Next Steps</vt:lpstr>
      <vt:lpstr>Importance of MS Project</vt:lpstr>
      <vt:lpstr>Systems Information</vt:lpstr>
      <vt:lpstr>Systems Information</vt:lpstr>
      <vt:lpstr>Summary</vt:lpstr>
      <vt:lpstr>A Special Thank You To</vt:lpstr>
      <vt:lpstr>THANK YOU!</vt:lpstr>
    </vt:vector>
  </TitlesOfParts>
  <Company>University of Arizona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OSIRIS-REx Asteroid Sample Return (NASA New Frontiers Program)</dc:title>
  <dc:creator>Kundu, Ina Annesha - (inakundu)</dc:creator>
  <cp:lastModifiedBy>paula</cp:lastModifiedBy>
  <cp:revision>34</cp:revision>
  <dcterms:created xsi:type="dcterms:W3CDTF">2012-04-01T20:15:41Z</dcterms:created>
  <dcterms:modified xsi:type="dcterms:W3CDTF">2012-04-12T05:59:27Z</dcterms:modified>
</cp:coreProperties>
</file>